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4" r:id="rId16"/>
    <p:sldId id="269" r:id="rId17"/>
    <p:sldId id="271" r:id="rId18"/>
    <p:sldId id="272" r:id="rId19"/>
    <p:sldId id="273" r:id="rId20"/>
    <p:sldId id="261" r:id="rId21"/>
    <p:sldId id="275" r:id="rId2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1" d="100"/>
          <a:sy n="71" d="100"/>
        </p:scale>
        <p:origin x="-1356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4E780-EB6F-4DDB-A321-487731CBCE7A}" type="datetimeFigureOut">
              <a:rPr lang="pt-PT" smtClean="0"/>
              <a:pPr/>
              <a:t>12-07-2012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38127-27A6-441B-B4BF-FBC37A30DB0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3501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38127-27A6-441B-B4BF-FBC37A30DB04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4831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38127-27A6-441B-B4BF-FBC37A30DB04}" type="slidenum">
              <a:rPr lang="pt-PT" smtClean="0"/>
              <a:pPr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4228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76456" cy="1470025"/>
          </a:xfrm>
        </p:spPr>
        <p:txBody>
          <a:bodyPr/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smtClean="0"/>
              <a:t>Faça clique para editar o estilo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8DC23-D811-4664-A2E7-49958A58C16F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5409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44998-5581-4712-8884-571E1EB1692D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392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D30CD-B51E-4CED-8041-D5FD2B2E2698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74571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D140A-1FF9-4457-A1F8-3A02F596D4D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01114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BD53-3BE7-409E-B65F-72B7ED64A3B9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5029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719B-987B-4D49-A752-174420855D88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2995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4D3E1-738C-4EC0-9969-C0F9C4309C04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8453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E01E3-0648-435F-9374-1D8A4F5CEE0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9788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1AB87-A48C-46B6-83EB-F9FC92F28EDB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3275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52DB-0434-47AF-BAA0-5D31874EF6BE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9628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17714-3B9F-457C-9A96-C903A60F9BD8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828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5909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D015B-8B3B-465C-BB0E-AE816A7CD50F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9269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95FE-2D59-4BEF-89A9-544959E231A4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82805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D12E-DEC1-4409-A4D9-35363A490EDB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5017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18D3D-D35D-4791-BDBF-56D7DEAFFD6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0879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5589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240A-0191-41C8-98BD-83689023C559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4550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B82FB-B276-449B-8D5D-3226245CD428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9402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6C960-FD1D-4B12-B8E6-2A3DCB7AEF4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5815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47881-4A61-4C5A-90A7-91ABBD47BE23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027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8C9DA-9983-41D3-A8BD-E786AAD8091D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4070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l_fi" descr="http://www.iluminalma.com/img/ia_mateus14_26-fundo.jpg"/>
          <p:cNvPicPr/>
          <p:nvPr userDrawn="1"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  <a:ln w="12700">
            <a:solidFill>
              <a:schemeClr val="tx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none"/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483AEDA-6F4E-4D4F-BE1B-7141D89FD483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gradFill>
            <a:gsLst>
              <a:gs pos="0">
                <a:schemeClr val="lt1">
                  <a:tint val="80000"/>
                  <a:satMod val="300000"/>
                  <a:alpha val="50000"/>
                </a:schemeClr>
              </a:gs>
              <a:gs pos="100000">
                <a:schemeClr val="lt1">
                  <a:shade val="30000"/>
                  <a:satMod val="200000"/>
                  <a:alpha val="37000"/>
                </a:schemeClr>
              </a:gs>
            </a:gsLst>
          </a:gra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36F81A6-2B8C-4F05-82F1-F1572627B2B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0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150">
          <a:ln w="11430"/>
          <a:solidFill>
            <a:schemeClr val="tx1">
              <a:lumMod val="95000"/>
              <a:lumOff val="5000"/>
            </a:schemeClr>
          </a:solidFill>
          <a:effectLst>
            <a:glow rad="228600">
              <a:schemeClr val="bg1"/>
            </a:glow>
            <a:outerShdw blurRad="25400" algn="tl" rotWithShape="0">
              <a:srgbClr val="000000">
                <a:alpha val="43000"/>
              </a:srgbClr>
            </a:outerShdw>
          </a:effectLst>
          <a:latin typeface="Berlin Sans FB Demi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C000"/>
        </a:buClr>
        <a:buFont typeface="Wingdings" pitchFamily="2" charset="2"/>
        <a:buChar char="§"/>
        <a:defRPr sz="32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FFFF00"/>
        </a:buClr>
        <a:buFont typeface="Wingdings" pitchFamily="2" charset="2"/>
        <a:buChar char="ü"/>
        <a:defRPr sz="28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/>
        </a:buClr>
        <a:buFont typeface="Arial" pitchFamily="34" charset="0"/>
        <a:buChar char="•"/>
        <a:defRPr sz="24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Berlin Sans FB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618D9-38B9-4D99-A982-C4FCF7AE5892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15207-0C6D-446E-8E60-337829A7F05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343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3.bp.blogspot.com/_Bbx86_No_Zo/ShKH2xkLSII/AAAAAAAAAQA/V2yvSUqtpNA/s1600-h/7_senhorio.gif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lhatlantica.pt/seculoXIII/VESTU&#193;RIO%20POVO.JP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www.castelodosaprendizes.com/album/Seculo%20XIII%20monges%20guerreiros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google.pt/imgres?imgurl=http://demokratia.blogs.sapo.pt/arquivo/coroa-thumb.gif&amp;imgrefurl=http://demokratia.blogs.sapo.pt/arquivo/1054853.html&amp;usg=__aVSZQofdJnPncvQPo0CsNKqaYs0=&amp;h=157&amp;w=200&amp;sz=36&amp;hl=pt-PT&amp;start=5&amp;um=1&amp;itbs=1&amp;tbnid=_0ZAGijmx4lRMM:&amp;tbnh=82&amp;tbnw=104&amp;prev=/images?q=coroa+de+rei&amp;hl=pt-PT&amp;rlz=1T4ADBS_enPT226PT238&amp;sa=N&amp;um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eb23-cmdt-conceicao-silva.rcts.pt/sev/hgp/7.grupos.gi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3.bp.blogspot.com/_Bbx86_No_Zo/ShKH2xkLSII/AAAAAAAAAQA/V2yvSUqtpNA/s1600-h/7_senhorio.gif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malhatlantica.pt/seculoXIII/o%20Clero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764705"/>
            <a:ext cx="8132440" cy="15121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4000" dirty="0"/>
              <a:t>Reino de </a:t>
            </a:r>
            <a:r>
              <a:rPr lang="pt-PT" sz="4000" dirty="0" smtClean="0"/>
              <a:t>Portugal</a:t>
            </a:r>
            <a:br>
              <a:rPr lang="pt-PT" sz="4000" dirty="0" smtClean="0"/>
            </a:br>
            <a:r>
              <a:rPr lang="pt-PT" sz="4000" dirty="0" smtClean="0"/>
              <a:t> </a:t>
            </a:r>
            <a:r>
              <a:rPr lang="pt-PT" sz="4000" dirty="0"/>
              <a:t>Século XIII</a:t>
            </a:r>
          </a:p>
        </p:txBody>
      </p:sp>
      <p:pic>
        <p:nvPicPr>
          <p:cNvPr id="6146" name="Picture 2" descr="http://povodearuanda.files.wordpress.com/2010/03/coro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984"/>
            <a:ext cx="2304256" cy="2304256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985380" y="2309971"/>
            <a:ext cx="74475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SOCIEDADE PORTUGUESA</a:t>
            </a:r>
            <a:endParaRPr lang="pt-PT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9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POVO</a:t>
            </a:r>
            <a:endParaRPr lang="pt-PT" dirty="0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2"/>
          </p:nvPr>
        </p:nvSpPr>
        <p:spPr>
          <a:xfrm>
            <a:off x="4572000" y="1700808"/>
            <a:ext cx="4176464" cy="4248471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pt-PT" dirty="0"/>
              <a:t>A maioria dos camponeses vivia nos </a:t>
            </a:r>
            <a:r>
              <a:rPr lang="pt-PT" dirty="0" smtClean="0"/>
              <a:t>senhorios. </a:t>
            </a:r>
            <a:endParaRPr lang="pt-PT" dirty="0"/>
          </a:p>
          <a:p>
            <a:pPr>
              <a:defRPr/>
            </a:pPr>
            <a:r>
              <a:rPr lang="pt-PT" dirty="0"/>
              <a:t>Ia à guerra.</a:t>
            </a:r>
          </a:p>
          <a:p>
            <a:pPr>
              <a:defRPr/>
            </a:pPr>
            <a:r>
              <a:rPr lang="pt-PT" dirty="0"/>
              <a:t>Ajudava o senhor nas caçadas, na construção e obras do castelo… </a:t>
            </a:r>
          </a:p>
          <a:p>
            <a:pPr>
              <a:defRPr/>
            </a:pPr>
            <a:r>
              <a:rPr lang="pt-PT" dirty="0"/>
              <a:t>Tinham uma </a:t>
            </a:r>
            <a:r>
              <a:rPr lang="pt-PT" dirty="0">
                <a:solidFill>
                  <a:srgbClr val="FF0000"/>
                </a:solidFill>
              </a:rPr>
              <a:t>vida difícil</a:t>
            </a:r>
            <a:r>
              <a:rPr lang="pt-PT" dirty="0"/>
              <a:t>:  </a:t>
            </a:r>
          </a:p>
          <a:p>
            <a:pPr>
              <a:buNone/>
              <a:defRPr/>
            </a:pPr>
            <a:r>
              <a:rPr lang="pt-PT" dirty="0"/>
              <a:t>     Trabalhavam 6</a:t>
            </a:r>
            <a:r>
              <a:rPr lang="pt-PT" dirty="0" smtClean="0"/>
              <a:t> </a:t>
            </a:r>
            <a:r>
              <a:rPr lang="pt-PT" dirty="0"/>
              <a:t>dias por semana e de sol a sol.</a:t>
            </a:r>
          </a:p>
          <a:p>
            <a:pPr>
              <a:defRPr/>
            </a:pPr>
            <a:r>
              <a:rPr lang="pt-PT" dirty="0"/>
              <a:t>Tinham de prestar muitos serviços e pagar pesadas rendas e impostos ao nobre a quem o senhorio pertencia</a:t>
            </a:r>
            <a:r>
              <a:rPr lang="pt-PT" sz="2400" dirty="0"/>
              <a:t> 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10</a:t>
            </a:fld>
            <a:endParaRPr lang="pt-PT"/>
          </a:p>
        </p:txBody>
      </p:sp>
      <p:pic>
        <p:nvPicPr>
          <p:cNvPr id="15" name="BLOGGER_PHOTO_ID_5337477883475216514" descr="7_senhorio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614" y="2276872"/>
            <a:ext cx="4050450" cy="32403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9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POVO</a:t>
            </a:r>
            <a:endParaRPr lang="pt-PT" u="sng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11</a:t>
            </a:fld>
            <a:endParaRPr lang="pt-PT"/>
          </a:p>
        </p:txBody>
      </p:sp>
      <p:pic>
        <p:nvPicPr>
          <p:cNvPr id="9" name="Picture 33" descr="pov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03549"/>
            <a:ext cx="2572766" cy="31150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http://www.iep.uminho.pt/aac/hsi/a2001/2001/sitehistoria/Copia_de_cobrador_de_imposto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538292"/>
            <a:ext cx="3410041" cy="24748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LOGGER_PHOTO_ID_5337479108940736386" descr="7_ber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227965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78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003232" cy="720080"/>
          </a:xfrm>
        </p:spPr>
        <p:txBody>
          <a:bodyPr>
            <a:noAutofit/>
          </a:bodyPr>
          <a:lstStyle/>
          <a:p>
            <a:r>
              <a:rPr lang="pt-PT" dirty="0"/>
              <a:t>T</a:t>
            </a:r>
            <a:r>
              <a:rPr lang="pt-PT" dirty="0" smtClean="0"/>
              <a:t>arefas agrícolas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12</a:t>
            </a:fld>
            <a:endParaRPr lang="pt-PT"/>
          </a:p>
        </p:txBody>
      </p:sp>
      <p:pic>
        <p:nvPicPr>
          <p:cNvPr id="7" name="Picture 6" descr="saisons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0838" y="908720"/>
            <a:ext cx="6703530" cy="54638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04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Competências do REI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pt-PT" dirty="0" smtClean="0"/>
              <a:t> decidir </a:t>
            </a:r>
            <a:r>
              <a:rPr lang="pt-PT" dirty="0"/>
              <a:t>a paz e a </a:t>
            </a:r>
            <a:r>
              <a:rPr lang="pt-PT" dirty="0" smtClean="0"/>
              <a:t>guerra;</a:t>
            </a:r>
            <a:endParaRPr lang="pt-PT" dirty="0"/>
          </a:p>
          <a:p>
            <a:pPr>
              <a:defRPr/>
            </a:pPr>
            <a:r>
              <a:rPr lang="pt-PT" dirty="0" smtClean="0"/>
              <a:t> fazer </a:t>
            </a:r>
            <a:r>
              <a:rPr lang="pt-PT" dirty="0"/>
              <a:t>leis </a:t>
            </a:r>
            <a:r>
              <a:rPr lang="pt-PT" dirty="0" smtClean="0"/>
              <a:t>gerais;</a:t>
            </a:r>
          </a:p>
          <a:p>
            <a:pPr>
              <a:defRPr/>
            </a:pPr>
            <a:r>
              <a:rPr lang="pt-PT" dirty="0" smtClean="0"/>
              <a:t> </a:t>
            </a:r>
            <a:r>
              <a:rPr lang="pt-PT" dirty="0"/>
              <a:t>aplicar justiça </a:t>
            </a:r>
            <a:r>
              <a:rPr lang="pt-PT" dirty="0" smtClean="0"/>
              <a:t>suprema;</a:t>
            </a:r>
          </a:p>
          <a:p>
            <a:pPr>
              <a:defRPr/>
            </a:pPr>
            <a:r>
              <a:rPr lang="pt-PT" dirty="0" smtClean="0"/>
              <a:t> cunhar moeda.  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13</a:t>
            </a:fld>
            <a:endParaRPr lang="pt-PT"/>
          </a:p>
        </p:txBody>
      </p:sp>
      <p:pic>
        <p:nvPicPr>
          <p:cNvPr id="7" name="il_fi" descr="http://1.bp.blogspot.com/-IkrXmQqZJ9g/TbhlMcMpt1I/AAAAAAAAAGk/otMRLBtFamM/s320/1212784452YBiHB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2857500" cy="2286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8165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u="sng" dirty="0" smtClean="0"/>
              <a:t>A CORTE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14</a:t>
            </a:fld>
            <a:endParaRPr lang="pt-PT"/>
          </a:p>
        </p:txBody>
      </p:sp>
      <p:pic>
        <p:nvPicPr>
          <p:cNvPr id="7" name="Marcador de Posição de Conteúdo 6" descr="reiluis6_7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1506949" y="1600200"/>
            <a:ext cx="6130102" cy="4525963"/>
          </a:xfrm>
          <a:prstGeom prst="rect">
            <a:avLst/>
          </a:prstGeom>
          <a:ln w="7620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u="sng" dirty="0" smtClean="0"/>
              <a:t>A CORTE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Autofit/>
          </a:bodyPr>
          <a:lstStyle/>
          <a:p>
            <a:pPr algn="just">
              <a:buNone/>
              <a:defRPr/>
            </a:pPr>
            <a:r>
              <a:rPr lang="pt-PT" dirty="0" smtClean="0"/>
              <a:t>Composta </a:t>
            </a:r>
            <a:r>
              <a:rPr lang="pt-PT" dirty="0"/>
              <a:t>pelo </a:t>
            </a:r>
            <a:endParaRPr lang="pt-PT" dirty="0" smtClean="0"/>
          </a:p>
          <a:p>
            <a:pPr algn="just">
              <a:buFont typeface="Wingdings" pitchFamily="2" charset="2"/>
              <a:buChar char="Ø"/>
              <a:defRPr/>
            </a:pPr>
            <a:r>
              <a:rPr lang="pt-PT" sz="2000" dirty="0" smtClean="0"/>
              <a:t>Rei</a:t>
            </a:r>
            <a:r>
              <a:rPr lang="pt-PT" sz="2000" dirty="0"/>
              <a:t>, </a:t>
            </a:r>
            <a:endParaRPr lang="pt-PT" sz="20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pela </a:t>
            </a:r>
            <a:r>
              <a:rPr lang="pt-PT" sz="2400" dirty="0"/>
              <a:t>família real,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nobres</a:t>
            </a:r>
            <a:r>
              <a:rPr lang="pt-PT" sz="2400" dirty="0"/>
              <a:t>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elementos </a:t>
            </a:r>
            <a:r>
              <a:rPr lang="pt-PT" sz="2400" dirty="0"/>
              <a:t>do clero,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acompanhantes</a:t>
            </a:r>
            <a:r>
              <a:rPr lang="pt-PT" sz="2400" dirty="0"/>
              <a:t>, </a:t>
            </a:r>
            <a:endParaRPr lang="pt-PT" sz="2400" dirty="0" smtClean="0"/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PT" sz="2400" dirty="0" smtClean="0"/>
              <a:t>criados</a:t>
            </a:r>
            <a:r>
              <a:rPr lang="pt-PT" sz="2400" dirty="0"/>
              <a:t>, </a:t>
            </a:r>
            <a:r>
              <a:rPr lang="pt-PT" sz="2400" dirty="0" smtClean="0"/>
              <a:t>…</a:t>
            </a:r>
          </a:p>
          <a:p>
            <a:pPr algn="just">
              <a:defRPr/>
            </a:pPr>
            <a:r>
              <a:rPr lang="pt-PT" sz="2800" dirty="0" smtClean="0"/>
              <a:t>Deslocava-se </a:t>
            </a:r>
            <a:r>
              <a:rPr lang="pt-PT" sz="2800" dirty="0"/>
              <a:t>por cidades e </a:t>
            </a:r>
            <a:r>
              <a:rPr lang="pt-PT" sz="2800" dirty="0" smtClean="0"/>
              <a:t>vilas, onde </a:t>
            </a:r>
            <a:r>
              <a:rPr lang="pt-PT" sz="2800" dirty="0"/>
              <a:t>o Rei ouvia as queixas dos moradores e resolvia conflitos.</a:t>
            </a:r>
          </a:p>
          <a:p>
            <a:pPr algn="just">
              <a:defRPr/>
            </a:pPr>
            <a:r>
              <a:rPr lang="pt-PT" sz="2800" dirty="0" smtClean="0"/>
              <a:t>Ficava </a:t>
            </a:r>
            <a:r>
              <a:rPr lang="pt-PT" sz="2800" dirty="0"/>
              <a:t>num castelo pertencente ao Rei</a:t>
            </a:r>
            <a:r>
              <a:rPr lang="pt-PT" sz="2800" dirty="0" smtClean="0"/>
              <a:t>.</a:t>
            </a:r>
            <a:endParaRPr lang="pt-PT" sz="280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15</a:t>
            </a:fld>
            <a:endParaRPr lang="pt-PT"/>
          </a:p>
        </p:txBody>
      </p:sp>
      <p:pic>
        <p:nvPicPr>
          <p:cNvPr id="7" name="Imagem 6" descr="z2 d joao v cor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577" y="1447478"/>
            <a:ext cx="3870753" cy="289872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267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u="sng" dirty="0" smtClean="0"/>
              <a:t>CORTE</a:t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474840" cy="4968552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pt-PT" dirty="0"/>
              <a:t>O Rei convocava </a:t>
            </a:r>
          </a:p>
          <a:p>
            <a:pPr algn="just">
              <a:buNone/>
              <a:defRPr/>
            </a:pPr>
            <a:r>
              <a:rPr lang="pt-PT" dirty="0"/>
              <a:t>as  </a:t>
            </a:r>
            <a:r>
              <a:rPr lang="pt-PT" u="sng" dirty="0"/>
              <a:t>Cortes</a:t>
            </a:r>
            <a:r>
              <a:rPr lang="pt-PT" dirty="0"/>
              <a:t> para </a:t>
            </a:r>
          </a:p>
          <a:p>
            <a:pPr algn="just">
              <a:buNone/>
              <a:defRPr/>
            </a:pPr>
            <a:r>
              <a:rPr lang="pt-PT" dirty="0"/>
              <a:t>resolver questões </a:t>
            </a:r>
          </a:p>
          <a:p>
            <a:pPr algn="just">
              <a:buNone/>
              <a:defRPr/>
            </a:pPr>
            <a:r>
              <a:rPr lang="pt-PT" dirty="0"/>
              <a:t>importantes do Reino</a:t>
            </a:r>
            <a:r>
              <a:rPr lang="pt-PT" dirty="0" smtClean="0"/>
              <a:t>.</a:t>
            </a:r>
          </a:p>
          <a:p>
            <a:pPr algn="just">
              <a:buNone/>
              <a:defRPr/>
            </a:pPr>
            <a:endParaRPr lang="pt-PT" dirty="0"/>
          </a:p>
          <a:p>
            <a:pPr algn="just">
              <a:defRPr/>
            </a:pPr>
            <a:r>
              <a:rPr lang="pt-PT" dirty="0" smtClean="0"/>
              <a:t>Representantes da </a:t>
            </a:r>
          </a:p>
          <a:p>
            <a:pPr algn="just">
              <a:buNone/>
              <a:defRPr/>
            </a:pPr>
            <a:r>
              <a:rPr lang="pt-PT" dirty="0" smtClean="0"/>
              <a:t>Nobreza e do Clero</a:t>
            </a:r>
          </a:p>
          <a:p>
            <a:pPr algn="just">
              <a:buNone/>
              <a:defRPr/>
            </a:pPr>
            <a:r>
              <a:rPr lang="pt-PT" dirty="0" smtClean="0"/>
              <a:t>aconselhavam o </a:t>
            </a:r>
          </a:p>
          <a:p>
            <a:pPr algn="just">
              <a:buNone/>
              <a:defRPr/>
            </a:pPr>
            <a:r>
              <a:rPr lang="pt-PT" dirty="0" smtClean="0"/>
              <a:t>Rei a tomar decisões </a:t>
            </a:r>
          </a:p>
          <a:p>
            <a:pPr algn="just">
              <a:buNone/>
              <a:defRPr/>
            </a:pPr>
            <a:r>
              <a:rPr lang="pt-PT" dirty="0"/>
              <a:t>i</a:t>
            </a:r>
            <a:r>
              <a:rPr lang="pt-PT" dirty="0" smtClean="0"/>
              <a:t>mportantes.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16</a:t>
            </a:fld>
            <a:endParaRPr lang="pt-PT"/>
          </a:p>
        </p:txBody>
      </p:sp>
      <p:pic>
        <p:nvPicPr>
          <p:cNvPr id="10" name="main_image" descr="triptleiria23d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142645" cy="4608511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62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u="sng" dirty="0" smtClean="0">
                <a:solidFill>
                  <a:schemeClr val="tx1"/>
                </a:solidFill>
              </a:rPr>
              <a:t>VESTUÁRIO</a:t>
            </a:r>
            <a:r>
              <a:rPr lang="pt-PT" u="sng" dirty="0" smtClean="0"/>
              <a:t> da Corte</a:t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17</a:t>
            </a:fld>
            <a:endParaRPr lang="pt-PT"/>
          </a:p>
        </p:txBody>
      </p:sp>
      <p:pic>
        <p:nvPicPr>
          <p:cNvPr id="9" name="Picture 6" descr="[mulher_xiv.jpg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56909"/>
            <a:ext cx="2562696" cy="43553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LOGGER_PHOTO_ID_5321290539186225762" descr="vestuario+da+idade+m%C3%A9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158339"/>
            <a:ext cx="5688632" cy="195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LOGGER_PHOTO_ID_5337267005255845554" descr="nobreza5"/>
          <p:cNvPicPr>
            <a:picLocks noChangeAspect="1" noChangeArrowheads="1"/>
          </p:cNvPicPr>
          <p:nvPr/>
        </p:nvPicPr>
        <p:blipFill>
          <a:blip r:embed="rId4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5672226" cy="22668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06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4900" u="sng" dirty="0" smtClean="0"/>
              <a:t/>
            </a:r>
            <a:br>
              <a:rPr lang="pt-PT" sz="4900" u="sng" dirty="0" smtClean="0"/>
            </a:br>
            <a:r>
              <a:rPr lang="pt-PT" u="sng" dirty="0" smtClean="0">
                <a:solidFill>
                  <a:schemeClr val="tx1"/>
                </a:solidFill>
              </a:rPr>
              <a:t>Divertimentos</a:t>
            </a:r>
            <a:r>
              <a:rPr lang="pt-PT" sz="4900" u="sng" dirty="0" smtClean="0"/>
              <a:t> na Corte</a:t>
            </a:r>
            <a:r>
              <a:rPr lang="pt-PT" u="sng" dirty="0" smtClean="0"/>
              <a:t/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Jogos, música e danças (jograis), ouvir poemas (trovadores), malabarismos e acrobacias (bobos). </a:t>
            </a: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18</a:t>
            </a:fld>
            <a:endParaRPr lang="pt-PT"/>
          </a:p>
        </p:txBody>
      </p:sp>
      <p:pic>
        <p:nvPicPr>
          <p:cNvPr id="7" name="Picture 9" descr="xadre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0171"/>
            <a:ext cx="2808288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Ver imagem em tamanho re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854" y="3711945"/>
            <a:ext cx="2592387" cy="20050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[bobo.jpg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54229"/>
            <a:ext cx="2063833" cy="3240360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80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600" dirty="0" smtClean="0"/>
              <a:t>Reino de Portugal Século XIII</a:t>
            </a:r>
            <a:endParaRPr lang="pt-PT" sz="3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DD83-48E4-4F83-96D8-865D00DC4B5B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19</a:t>
            </a:fld>
            <a:endParaRPr lang="pt-PT"/>
          </a:p>
        </p:txBody>
      </p:sp>
      <p:pic>
        <p:nvPicPr>
          <p:cNvPr id="7" name="Picture 8" descr="PirmidedosgrupossociaissecXII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90142"/>
            <a:ext cx="566432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48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B7C63-F747-4D0A-80D5-08E4684A5593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2</a:t>
            </a:fld>
            <a:endParaRPr lang="pt-PT"/>
          </a:p>
        </p:txBody>
      </p:sp>
      <p:pic>
        <p:nvPicPr>
          <p:cNvPr id="8" name="Picture 8" descr="metamorfose-dinastia-avis_image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4" y="1844824"/>
            <a:ext cx="1495994" cy="126049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480" y="1674901"/>
            <a:ext cx="1143000" cy="20955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Ver imagem em tamanho rea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98" y="1844822"/>
            <a:ext cx="2016125" cy="136842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povo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070" y="1800373"/>
            <a:ext cx="952500" cy="145732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043608" y="3343010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3221517" y="3947764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5557587" y="3615712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7788857" y="3508176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8" name="Título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Reconquista Cristã </a:t>
            </a:r>
            <a:br>
              <a:rPr lang="pt-PT" dirty="0" smtClean="0"/>
            </a:br>
            <a:r>
              <a:rPr lang="pt-PT" sz="3600" dirty="0" smtClean="0">
                <a:solidFill>
                  <a:schemeClr val="accent3">
                    <a:lumMod val="75000"/>
                  </a:schemeClr>
                </a:solidFill>
              </a:rPr>
              <a:t>Quem Participou?</a:t>
            </a:r>
            <a:endParaRPr lang="pt-PT" dirty="0"/>
          </a:p>
        </p:txBody>
      </p:sp>
      <p:sp>
        <p:nvSpPr>
          <p:cNvPr id="2" name="CaixaDeTexto 1"/>
          <p:cNvSpPr txBox="1"/>
          <p:nvPr/>
        </p:nvSpPr>
        <p:spPr>
          <a:xfrm>
            <a:off x="360344" y="4293195"/>
            <a:ext cx="165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Rei</a:t>
            </a:r>
            <a:endParaRPr lang="pt-PT" sz="2400" b="1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2538254" y="4908966"/>
            <a:ext cx="165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Nobres</a:t>
            </a:r>
            <a:endParaRPr lang="pt-PT" sz="2400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4874323" y="4565645"/>
            <a:ext cx="165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Clero</a:t>
            </a:r>
            <a:endParaRPr lang="pt-PT" sz="2400" b="1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7105594" y="4447301"/>
            <a:ext cx="165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Povo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36886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" grpId="0"/>
      <p:bldP spid="17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Bibliografia</a:t>
            </a:r>
            <a:endParaRPr lang="pt-PT" dirty="0"/>
          </a:p>
        </p:txBody>
      </p:sp>
      <p:sp>
        <p:nvSpPr>
          <p:cNvPr id="11" name="Marcador de Posição de Conteúdo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r>
              <a:rPr lang="pt-PT" sz="3600" dirty="0" smtClean="0"/>
              <a:t>Google imagens </a:t>
            </a:r>
          </a:p>
          <a:p>
            <a:r>
              <a:rPr lang="pt-PT" sz="3600" dirty="0" smtClean="0"/>
              <a:t>Manual de H.G.P. do 5º ano.</a:t>
            </a:r>
            <a:endParaRPr lang="pt-PT" sz="360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Distribuição das terras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11560" y="1700808"/>
            <a:ext cx="7848872" cy="4680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PT" b="1" dirty="0" smtClean="0"/>
              <a:t>			</a:t>
            </a:r>
          </a:p>
          <a:p>
            <a:pPr marL="0" indent="0" algn="ctr">
              <a:buNone/>
            </a:pPr>
            <a:r>
              <a:rPr lang="pt-PT" sz="4300" b="1" dirty="0" smtClean="0"/>
              <a:t>REI</a:t>
            </a:r>
          </a:p>
          <a:p>
            <a:pPr marL="0" indent="0" algn="ctr">
              <a:buNone/>
            </a:pPr>
            <a:r>
              <a:rPr lang="pt-PT" sz="3300" dirty="0" smtClean="0"/>
              <a:t> </a:t>
            </a:r>
            <a:r>
              <a:rPr lang="pt-PT" sz="3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Dono de todo o território</a:t>
            </a:r>
          </a:p>
          <a:p>
            <a:pPr marL="0" indent="0" algn="ctr">
              <a:buNone/>
            </a:pPr>
            <a:endParaRPr lang="pt-PT" sz="3300" dirty="0" smtClean="0">
              <a:solidFill>
                <a:srgbClr val="FF0000"/>
              </a:solidFill>
            </a:endParaRPr>
          </a:p>
          <a:p>
            <a:pPr algn="ctr"/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Reserva uma parte para si</a:t>
            </a:r>
          </a:p>
          <a:p>
            <a:pPr marL="0" indent="0" algn="ctr">
              <a:buNone/>
            </a:pPr>
            <a:endParaRPr lang="pt-PT" sz="3000" dirty="0" smtClean="0"/>
          </a:p>
          <a:p>
            <a:pPr algn="ctr"/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Dá grandes propriedades à Nobreza</a:t>
            </a:r>
          </a:p>
          <a:p>
            <a:pPr marL="0" indent="0" algn="ctr">
              <a:buNone/>
            </a:pPr>
            <a:r>
              <a:rPr lang="pt-PT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e ao Clero</a:t>
            </a:r>
          </a:p>
          <a:p>
            <a:pPr marL="0" indent="0" algn="ctr">
              <a:buNone/>
            </a:pPr>
            <a:endParaRPr lang="pt-PT" dirty="0" smtClean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A000-5B14-43E8-A23D-24F579DE1C9B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3</a:t>
            </a:fld>
            <a:endParaRPr lang="pt-PT"/>
          </a:p>
        </p:txBody>
      </p:sp>
      <p:pic>
        <p:nvPicPr>
          <p:cNvPr id="7" name="Picture 6" descr="coroa-thumb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36" y="1484784"/>
            <a:ext cx="821945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ângulo 7"/>
          <p:cNvSpPr/>
          <p:nvPr/>
        </p:nvSpPr>
        <p:spPr>
          <a:xfrm>
            <a:off x="32664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531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50106"/>
          </a:xfrm>
        </p:spPr>
        <p:txBody>
          <a:bodyPr/>
          <a:lstStyle/>
          <a:p>
            <a:r>
              <a:rPr lang="pt-PT" dirty="0" smtClean="0"/>
              <a:t>Grupos Sociais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pt-PT" sz="3900" b="1" i="1" dirty="0" smtClean="0">
                <a:effectLst>
                  <a:outerShdw blurRad="101600" dir="20040000" sx="103000" sy="103000" algn="ctr" rotWithShape="0">
                    <a:schemeClr val="accent2">
                      <a:lumMod val="75000"/>
                      <a:alpha val="89000"/>
                    </a:schemeClr>
                  </a:outerShdw>
                </a:effectLst>
                <a:latin typeface="Arial" charset="0"/>
              </a:rPr>
              <a:t>3 grupos: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pt-PT" b="1" i="1" dirty="0" smtClean="0">
                <a:latin typeface="Arial" charset="0"/>
              </a:rPr>
              <a:t> </a:t>
            </a:r>
            <a:endParaRPr lang="pt-PT" b="1" dirty="0" smtClean="0">
              <a:latin typeface="Arial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Nobreza:</a:t>
            </a:r>
            <a:r>
              <a:rPr lang="pt-PT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pt-PT" i="1" dirty="0" smtClean="0">
                <a:latin typeface="Arial" charset="0"/>
              </a:rPr>
              <a:t>defendia o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              território.</a:t>
            </a:r>
          </a:p>
          <a:p>
            <a:pPr marL="0" indent="0">
              <a:buNone/>
            </a:pPr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Clero: </a:t>
            </a:r>
            <a:r>
              <a:rPr lang="pt-PT" i="1" dirty="0" smtClean="0">
                <a:latin typeface="Arial" charset="0"/>
              </a:rPr>
              <a:t>serviço religioso.</a:t>
            </a:r>
          </a:p>
          <a:p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r>
              <a:rPr lang="pt-PT" dirty="0" smtClean="0">
                <a:latin typeface="Arial" charset="0"/>
              </a:rPr>
              <a:t> </a:t>
            </a:r>
            <a:r>
              <a:rPr lang="pt-PT" b="1" i="1" dirty="0" smtClean="0">
                <a:solidFill>
                  <a:srgbClr val="FF0000"/>
                </a:solidFill>
                <a:latin typeface="Arial" charset="0"/>
              </a:rPr>
              <a:t>Povo:</a:t>
            </a:r>
            <a:r>
              <a:rPr lang="pt-PT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pt-PT" i="1" dirty="0" smtClean="0">
                <a:latin typeface="Arial" charset="0"/>
              </a:rPr>
              <a:t>trabalhava para ele  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  e para os outros grupos </a:t>
            </a:r>
          </a:p>
          <a:p>
            <a:pPr marL="0" indent="0">
              <a:buNone/>
            </a:pPr>
            <a:r>
              <a:rPr lang="pt-PT" i="1" dirty="0" smtClean="0">
                <a:latin typeface="Arial" charset="0"/>
              </a:rPr>
              <a:t>    sociais.</a:t>
            </a:r>
            <a:endParaRPr lang="pt-PT" dirty="0" smtClean="0">
              <a:latin typeface="Arial" charset="0"/>
            </a:endParaRP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666A0-9766-4D1B-8314-E2D73423830E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4</a:t>
            </a:fld>
            <a:endParaRPr lang="pt-PT"/>
          </a:p>
        </p:txBody>
      </p:sp>
      <p:pic>
        <p:nvPicPr>
          <p:cNvPr id="7" name="Picture 3" descr="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1750" y="1628800"/>
            <a:ext cx="403225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20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rficodapopulaonosculoXIII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0072" y="2204864"/>
            <a:ext cx="3548622" cy="3280182"/>
          </a:xfrm>
          <a:prstGeom prst="rect">
            <a:avLst/>
          </a:prstGeom>
          <a:ln w="571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Grupos Sociais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690864" cy="49685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PT" dirty="0">
                <a:solidFill>
                  <a:srgbClr val="FF0000"/>
                </a:solidFill>
              </a:rPr>
              <a:t>Clero e Nobreza </a:t>
            </a:r>
            <a:r>
              <a:rPr lang="pt-PT" dirty="0" smtClean="0"/>
              <a:t>grupos </a:t>
            </a:r>
            <a:r>
              <a:rPr lang="pt-PT" dirty="0"/>
              <a:t>privilegiados: </a:t>
            </a:r>
          </a:p>
          <a:p>
            <a:pPr lvl="1">
              <a:defRPr/>
            </a:pPr>
            <a:r>
              <a:rPr lang="pt-PT" sz="2000" dirty="0" smtClean="0"/>
              <a:t>Não </a:t>
            </a:r>
            <a:r>
              <a:rPr lang="pt-PT" sz="2000" dirty="0"/>
              <a:t>pagavam impostos ao rei.</a:t>
            </a:r>
          </a:p>
          <a:p>
            <a:pPr lvl="1">
              <a:defRPr/>
            </a:pPr>
            <a:r>
              <a:rPr lang="pt-PT" sz="2000" dirty="0" smtClean="0"/>
              <a:t>Possuíam </a:t>
            </a:r>
            <a:r>
              <a:rPr lang="pt-PT" sz="2000" dirty="0"/>
              <a:t>grandes terras.</a:t>
            </a:r>
          </a:p>
          <a:p>
            <a:pPr lvl="1">
              <a:defRPr/>
            </a:pPr>
            <a:r>
              <a:rPr lang="pt-PT" sz="2000" dirty="0" smtClean="0"/>
              <a:t>Tinham </a:t>
            </a:r>
            <a:r>
              <a:rPr lang="pt-PT" sz="2000" dirty="0"/>
              <a:t>vários </a:t>
            </a:r>
            <a:r>
              <a:rPr lang="pt-PT" sz="2000" dirty="0" smtClean="0"/>
              <a:t>poderes: </a:t>
            </a:r>
          </a:p>
          <a:p>
            <a:pPr lvl="2">
              <a:defRPr/>
            </a:pPr>
            <a:r>
              <a:rPr lang="pt-PT" sz="1800" dirty="0" smtClean="0"/>
              <a:t>aplicar </a:t>
            </a:r>
            <a:r>
              <a:rPr lang="pt-PT" sz="1800" dirty="0"/>
              <a:t>a </a:t>
            </a:r>
            <a:r>
              <a:rPr lang="pt-PT" sz="1800" dirty="0" smtClean="0"/>
              <a:t>justiça, </a:t>
            </a:r>
          </a:p>
          <a:p>
            <a:pPr lvl="2">
              <a:defRPr/>
            </a:pPr>
            <a:r>
              <a:rPr lang="pt-PT" sz="1800" dirty="0" smtClean="0"/>
              <a:t>receber </a:t>
            </a:r>
            <a:r>
              <a:rPr lang="pt-PT" sz="1800" dirty="0"/>
              <a:t>os impostos dentro dos seus </a:t>
            </a:r>
            <a:r>
              <a:rPr lang="pt-PT" sz="1800" dirty="0" smtClean="0"/>
              <a:t>domínios,</a:t>
            </a:r>
          </a:p>
          <a:p>
            <a:pPr lvl="2">
              <a:defRPr/>
            </a:pPr>
            <a:r>
              <a:rPr lang="pt-PT" sz="1800" dirty="0" smtClean="0"/>
              <a:t>recrutar </a:t>
            </a:r>
            <a:r>
              <a:rPr lang="pt-PT" sz="1800" dirty="0"/>
              <a:t>homens para formar o seu exército. </a:t>
            </a:r>
          </a:p>
          <a:p>
            <a:pPr>
              <a:defRPr/>
            </a:pPr>
            <a:r>
              <a:rPr lang="pt-PT" dirty="0" smtClean="0">
                <a:solidFill>
                  <a:srgbClr val="FF0000"/>
                </a:solidFill>
              </a:rPr>
              <a:t>Povo </a:t>
            </a:r>
            <a:r>
              <a:rPr lang="pt-PT" dirty="0"/>
              <a:t>era o grupo mais desfavorecido e numeroso</a:t>
            </a:r>
            <a:r>
              <a:rPr lang="pt-PT" dirty="0" smtClean="0"/>
              <a:t>.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56923-6447-4920-A00A-22541407D74B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67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pt-PT" u="sng" dirty="0" smtClean="0"/>
              <a:t/>
            </a:r>
            <a:br>
              <a:rPr lang="pt-PT" u="sng" dirty="0" smtClean="0"/>
            </a:br>
            <a:r>
              <a:rPr lang="pt-PT" sz="4900" u="sng" dirty="0" smtClean="0"/>
              <a:t>NOBREZA</a:t>
            </a:r>
            <a:br>
              <a:rPr lang="pt-PT" sz="4900" u="sng" dirty="0" smtClean="0"/>
            </a:br>
            <a:endParaRPr lang="pt-PT" sz="49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5184576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pt-PT" dirty="0"/>
              <a:t>No senhorio vivia o nobre e a sua </a:t>
            </a:r>
            <a:r>
              <a:rPr lang="pt-PT" dirty="0" smtClean="0"/>
              <a:t>família. </a:t>
            </a:r>
            <a:endParaRPr lang="pt-PT" dirty="0"/>
          </a:p>
          <a:p>
            <a:pPr>
              <a:defRPr/>
            </a:pPr>
            <a:r>
              <a:rPr lang="pt-PT" dirty="0"/>
              <a:t>Tinha </a:t>
            </a:r>
            <a:r>
              <a:rPr lang="pt-PT" dirty="0">
                <a:solidFill>
                  <a:srgbClr val="FF0000"/>
                </a:solidFill>
              </a:rPr>
              <a:t>muitos poderes </a:t>
            </a:r>
            <a:r>
              <a:rPr lang="pt-PT" dirty="0"/>
              <a:t>e privilégios.</a:t>
            </a:r>
          </a:p>
          <a:p>
            <a:pPr>
              <a:defRPr/>
            </a:pPr>
            <a:r>
              <a:rPr lang="pt-PT" dirty="0"/>
              <a:t>Obrigação de </a:t>
            </a: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proteger</a:t>
            </a:r>
            <a:r>
              <a:rPr lang="pt-PT" dirty="0"/>
              <a:t> as pessoas que estavam na sua dependência.</a:t>
            </a:r>
          </a:p>
          <a:p>
            <a:pPr>
              <a:defRPr/>
            </a:pP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sua principal função </a:t>
            </a:r>
            <a:r>
              <a:rPr lang="pt-PT" dirty="0"/>
              <a:t>era 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combater</a:t>
            </a:r>
            <a:r>
              <a:rPr lang="pt-PT" dirty="0" smtClean="0"/>
              <a:t>, dedicavam-se </a:t>
            </a:r>
            <a:r>
              <a:rPr lang="pt-PT" dirty="0"/>
              <a:t>a </a:t>
            </a:r>
            <a:r>
              <a:rPr lang="pt-PT" dirty="0" err="1" smtClean="0"/>
              <a:t>atividades</a:t>
            </a:r>
            <a:r>
              <a:rPr lang="pt-PT" dirty="0" smtClean="0"/>
              <a:t> </a:t>
            </a:r>
            <a:r>
              <a:rPr lang="pt-PT" dirty="0"/>
              <a:t>que lhes permitiam uma boa preparação para a guerra: caça, torneios, xadrez</a:t>
            </a:r>
            <a:r>
              <a:rPr lang="pt-PT" dirty="0" smtClean="0"/>
              <a:t>,…</a:t>
            </a:r>
            <a:endParaRPr lang="pt-PT" dirty="0"/>
          </a:p>
          <a:p>
            <a:pPr>
              <a:defRPr/>
            </a:pP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Outras actividades</a:t>
            </a:r>
            <a:r>
              <a:rPr lang="pt-PT" dirty="0"/>
              <a:t>: banquetes, assistir a </a:t>
            </a:r>
            <a:r>
              <a:rPr lang="pt-PT" dirty="0" err="1" smtClean="0"/>
              <a:t>espetáculos</a:t>
            </a:r>
            <a:r>
              <a:rPr lang="pt-PT" dirty="0" smtClean="0"/>
              <a:t> </a:t>
            </a:r>
            <a:r>
              <a:rPr lang="pt-PT" dirty="0"/>
              <a:t>de jograis e </a:t>
            </a:r>
            <a:r>
              <a:rPr lang="pt-PT" dirty="0" smtClean="0"/>
              <a:t>trovadores.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6</a:t>
            </a:fld>
            <a:endParaRPr lang="pt-PT"/>
          </a:p>
        </p:txBody>
      </p:sp>
      <p:pic>
        <p:nvPicPr>
          <p:cNvPr id="8" name="BLOGGER_PHOTO_ID_5337477883475216514" descr="7_senhorio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0" y="1844824"/>
            <a:ext cx="423047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ângulo 10"/>
          <p:cNvSpPr/>
          <p:nvPr/>
        </p:nvSpPr>
        <p:spPr>
          <a:xfrm>
            <a:off x="1376143" y="5301208"/>
            <a:ext cx="16001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24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SENHORIO</a:t>
            </a:r>
          </a:p>
        </p:txBody>
      </p:sp>
    </p:spTree>
    <p:extLst>
      <p:ext uri="{BB962C8B-B14F-4D97-AF65-F5344CB8AC3E}">
        <p14:creationId xmlns:p14="http://schemas.microsoft.com/office/powerpoint/2010/main" val="2999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900" u="sng" dirty="0" smtClean="0"/>
              <a:t>NOBREZA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900A-E019-44D6-A3C2-69C0546D7797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7</a:t>
            </a:fld>
            <a:endParaRPr lang="pt-PT"/>
          </a:p>
        </p:txBody>
      </p:sp>
      <p:pic>
        <p:nvPicPr>
          <p:cNvPr id="10" name="Picture 18" descr="http://castelodosaprendizes.com/album/Caca%20%20sec.%20XIII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4293096"/>
            <a:ext cx="2736850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caça1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07383"/>
            <a:ext cx="2575942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lutas desp"/>
          <p:cNvPicPr>
            <a:picLocks noChangeAspect="1" noChangeArrowheads="1"/>
          </p:cNvPicPr>
          <p:nvPr/>
        </p:nvPicPr>
        <p:blipFill>
          <a:blip r:embed="rId4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0808"/>
            <a:ext cx="261302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http://castelodosaprendizes.com/album/Seculo%20XIII%20jant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300" y="3084511"/>
            <a:ext cx="2563813" cy="1616075"/>
          </a:xfrm>
          <a:prstGeom prst="rect">
            <a:avLst/>
          </a:prstGeom>
          <a:ln w="381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música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160" y="1648677"/>
            <a:ext cx="2552130" cy="192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5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u="sng" dirty="0" smtClean="0"/>
              <a:t>CLERO</a:t>
            </a:r>
            <a:endParaRPr lang="pt-PT" dirty="0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quarter" idx="4"/>
          </p:nvPr>
        </p:nvSpPr>
        <p:spPr>
          <a:xfrm>
            <a:off x="4645025" y="1340768"/>
            <a:ext cx="4041775" cy="5184576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pt-PT" dirty="0"/>
              <a:t>Tinha muitos poderes e </a:t>
            </a:r>
            <a:r>
              <a:rPr lang="pt-PT" dirty="0" smtClean="0"/>
              <a:t>privilégios:</a:t>
            </a:r>
          </a:p>
          <a:p>
            <a:pPr marL="0" indent="0">
              <a:buNone/>
              <a:defRPr/>
            </a:pPr>
            <a:endParaRPr lang="pt-PT" dirty="0"/>
          </a:p>
          <a:p>
            <a:pPr lvl="1">
              <a:defRPr/>
            </a:pPr>
            <a:r>
              <a:rPr lang="pt-PT" dirty="0" smtClean="0"/>
              <a:t>Prestava </a:t>
            </a:r>
            <a:r>
              <a:rPr lang="pt-PT" dirty="0"/>
              <a:t>assistência </a:t>
            </a:r>
            <a:r>
              <a:rPr lang="pt-PT" dirty="0">
                <a:solidFill>
                  <a:srgbClr val="FF0000"/>
                </a:solidFill>
              </a:rPr>
              <a:t>religiosa</a:t>
            </a:r>
            <a:r>
              <a:rPr lang="pt-PT" dirty="0"/>
              <a:t> às populações. </a:t>
            </a:r>
            <a:endParaRPr lang="pt-PT" dirty="0" smtClean="0"/>
          </a:p>
          <a:p>
            <a:pPr lvl="1">
              <a:defRPr/>
            </a:pPr>
            <a:r>
              <a:rPr lang="pt-PT" dirty="0" smtClean="0"/>
              <a:t>Dedicava-se </a:t>
            </a:r>
            <a:r>
              <a:rPr lang="pt-PT" dirty="0"/>
              <a:t>ao ensino, à cópia e feitura de livros, à assistência a doentes e peregrinos.</a:t>
            </a:r>
          </a:p>
          <a:p>
            <a:pPr lvl="1">
              <a:defRPr/>
            </a:pPr>
            <a:r>
              <a:rPr lang="pt-PT" dirty="0" smtClean="0"/>
              <a:t>Às vezes, </a:t>
            </a:r>
            <a:r>
              <a:rPr lang="pt-PT" dirty="0"/>
              <a:t>dedicavam-se também ao trabalho agrícola nas terras do mosteiro.</a:t>
            </a:r>
          </a:p>
          <a:p>
            <a:pPr lvl="1">
              <a:defRPr/>
            </a:pPr>
            <a:r>
              <a:rPr lang="pt-PT" dirty="0"/>
              <a:t>Algumas Ordens eram militares, tendo combatido contra os </a:t>
            </a:r>
            <a:r>
              <a:rPr lang="pt-PT" dirty="0" smtClean="0"/>
              <a:t>Mouros.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3F32-262B-4836-B37D-EC08ACEB6651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8</a:t>
            </a:fld>
            <a:endParaRPr lang="pt-PT"/>
          </a:p>
        </p:txBody>
      </p:sp>
      <p:pic>
        <p:nvPicPr>
          <p:cNvPr id="15" name="BLOGGER_PHOTO_ID_5337478615681460866" descr="7_mosteir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2146936"/>
            <a:ext cx="3943497" cy="34563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1145530" y="5661248"/>
            <a:ext cx="18479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2800" b="1" cap="none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MOSTEIRO</a:t>
            </a:r>
            <a:endParaRPr lang="pt-PT" sz="2800" b="1" cap="none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305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ângulo arredondado 14"/>
          <p:cNvSpPr/>
          <p:nvPr/>
        </p:nvSpPr>
        <p:spPr>
          <a:xfrm>
            <a:off x="3491880" y="2420888"/>
            <a:ext cx="2016224" cy="88209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4900" u="sng" dirty="0" smtClean="0"/>
              <a:t/>
            </a:r>
            <a:br>
              <a:rPr lang="pt-PT" sz="4900" u="sng" dirty="0" smtClean="0"/>
            </a:br>
            <a:r>
              <a:rPr lang="pt-PT" sz="4900" u="sng" dirty="0" smtClean="0"/>
              <a:t>CLERO</a:t>
            </a:r>
            <a:r>
              <a:rPr lang="pt-PT" u="sng" dirty="0" smtClean="0"/>
              <a:t/>
            </a:r>
            <a:br>
              <a:rPr lang="pt-PT" u="sng" dirty="0" smtClean="0"/>
            </a:b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240A-0191-41C8-98BD-83689023C559}" type="datetime1">
              <a:rPr lang="pt-PT" smtClean="0"/>
              <a:pPr/>
              <a:t>12-07-2012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Portugal no século XIII, H.G.P.-5º Ano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F81A6-2B8C-4F05-82F1-F1572627B2B4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11" name="Picture 11" descr="Ver imagem em tamanho re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22710"/>
            <a:ext cx="1911556" cy="234848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BLOGGER_PHOTO_ID_5336138197080446482" descr="images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6"/>
            <a:ext cx="1931988" cy="24482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Ver imagem em tamanho rea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4437112"/>
            <a:ext cx="3312369" cy="1421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ixaDeTexto 13"/>
          <p:cNvSpPr txBox="1"/>
          <p:nvPr/>
        </p:nvSpPr>
        <p:spPr>
          <a:xfrm>
            <a:off x="3203848" y="2348880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/>
              <a:t>As diversas   atividades:</a:t>
            </a:r>
            <a:endParaRPr lang="pt-PT" sz="28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3491880" y="593564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Monges Guerreiros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899592" y="44371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Monge copista</a:t>
            </a:r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6588224" y="4430241"/>
            <a:ext cx="1565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/>
              <a:t>Monge copista</a:t>
            </a:r>
          </a:p>
        </p:txBody>
      </p:sp>
    </p:spTree>
    <p:extLst>
      <p:ext uri="{BB962C8B-B14F-4D97-AF65-F5344CB8AC3E}">
        <p14:creationId xmlns:p14="http://schemas.microsoft.com/office/powerpoint/2010/main" val="217799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584</Words>
  <Application>Microsoft Office PowerPoint</Application>
  <PresentationFormat>Apresentação no Ecrã (4:3)</PresentationFormat>
  <Paragraphs>162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20</vt:i4>
      </vt:variant>
    </vt:vector>
  </HeadingPairs>
  <TitlesOfParts>
    <vt:vector size="22" baseType="lpstr">
      <vt:lpstr>Tema do Office</vt:lpstr>
      <vt:lpstr>Modelo de apresentação personalizado</vt:lpstr>
      <vt:lpstr>Reino de Portugal  Século XIII</vt:lpstr>
      <vt:lpstr>Reconquista Cristã  Quem Participou?</vt:lpstr>
      <vt:lpstr>Distribuição das terras</vt:lpstr>
      <vt:lpstr>Grupos Sociais</vt:lpstr>
      <vt:lpstr>Grupos Sociais</vt:lpstr>
      <vt:lpstr> NOBREZA </vt:lpstr>
      <vt:lpstr>NOBREZA</vt:lpstr>
      <vt:lpstr>CLERO</vt:lpstr>
      <vt:lpstr> CLERO </vt:lpstr>
      <vt:lpstr>POVO</vt:lpstr>
      <vt:lpstr>POVO</vt:lpstr>
      <vt:lpstr>Tarefas agrícolas</vt:lpstr>
      <vt:lpstr>Competências do REI</vt:lpstr>
      <vt:lpstr>A CORTE</vt:lpstr>
      <vt:lpstr>A CORTE</vt:lpstr>
      <vt:lpstr> CORTE </vt:lpstr>
      <vt:lpstr> VESTUÁRIO da Corte </vt:lpstr>
      <vt:lpstr> Divertimentos na Corte </vt:lpstr>
      <vt:lpstr>Reino de Portugal Século XIII</vt:lpstr>
      <vt:lpstr>Bibliografia</vt:lpstr>
    </vt:vector>
  </TitlesOfParts>
  <Company>M. E. - GEPE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Paula</cp:lastModifiedBy>
  <cp:revision>46</cp:revision>
  <dcterms:created xsi:type="dcterms:W3CDTF">2012-06-29T14:16:01Z</dcterms:created>
  <dcterms:modified xsi:type="dcterms:W3CDTF">2012-07-12T09:41:31Z</dcterms:modified>
</cp:coreProperties>
</file>